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Comfortaa Light"/>
      <p:regular r:id="rId18"/>
      <p:bold r:id="rId19"/>
    </p:embeddedFont>
    <p:embeddedFont>
      <p:font typeface="Roboto"/>
      <p:regular r:id="rId20"/>
      <p:bold r:id="rId21"/>
      <p:italic r:id="rId22"/>
      <p:boldItalic r:id="rId23"/>
    </p:embeddedFont>
    <p:embeddedFont>
      <p:font typeface="Comfortaa Medium"/>
      <p:regular r:id="rId24"/>
      <p:bold r:id="rId25"/>
    </p:embeddedFont>
    <p:embeddedFont>
      <p:font typeface="Comfortaa"/>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ComfortaaMedium-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Comfortaa-regular.fntdata"/><Relationship Id="rId25" Type="http://schemas.openxmlformats.org/officeDocument/2006/relationships/font" Target="fonts/ComfortaaMedium-bold.fntdata"/><Relationship Id="rId27" Type="http://schemas.openxmlformats.org/officeDocument/2006/relationships/font" Target="fonts/Comfortaa-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ComfortaaLight-bold.fntdata"/><Relationship Id="rId18" Type="http://schemas.openxmlformats.org/officeDocument/2006/relationships/font" Target="fonts/ComfortaaLigh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search?q=how+expensive+is+carbon+trapping+conrete&amp;rlz=1C5GCEA_enUS1043US1044&amp;oq=how+expensive+is+carbon+trapping+conrete&amp;aqs=chrome..69i57j33i10i160.14927j0j4&amp;sourceid=chrome&amp;ie=UTF-8&amp;safe=active&amp;ssui=on" TargetMode="External"/><Relationship Id="rId3" Type="http://schemas.openxmlformats.org/officeDocument/2006/relationships/hyperlink" Target="https://www.iea.org/commentaries/is-carbon-capture-too-expensive"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dezeen.com/2021/06/15/carbon-capturing-concrete-carbicrete/" TargetMode="External"/><Relationship Id="rId3" Type="http://schemas.openxmlformats.org/officeDocument/2006/relationships/hyperlink" Target="https://www.dezeen.com/tag/mineral-carbonation/"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f98ec63073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f98ec63073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https://www.google.com/search?q=how+expensive+is+carbon+trapping+conrete&amp;rlz=1C5GCEA_enUS1043US1044&amp;oq=how+expensive+is+carbon+trapping+conrete&amp;aqs=chrome..69i57j33i10i160.14927j0j4&amp;sourceid=chrome&amp;ie=UTF-8&amp;safe=active&amp;ssui=on</a:t>
            </a:r>
            <a:endParaRPr/>
          </a:p>
          <a:p>
            <a:pPr indent="0" lvl="0" marL="0" rtl="0" algn="l">
              <a:spcBef>
                <a:spcPts val="0"/>
              </a:spcBef>
              <a:spcAft>
                <a:spcPts val="0"/>
              </a:spcAft>
              <a:buNone/>
            </a:pPr>
            <a:r>
              <a:rPr lang="en" u="sng">
                <a:solidFill>
                  <a:schemeClr val="hlink"/>
                </a:solidFill>
                <a:hlinkClick r:id="rId3"/>
              </a:rPr>
              <a:t>https://www.iea.org/commentaries/is-carbon-capture-too-expensive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1378bb6e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1378bb6e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14ae9bfcfd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14ae9bfcfd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14ae9bfcfd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14ae9bfcfd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1378bb6ea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1378bb6ea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333333"/>
                </a:solidFill>
                <a:highlight>
                  <a:srgbClr val="FFFFFF"/>
                </a:highlight>
              </a:rPr>
              <a:t>The winning technology is a first-of-its-kind, eco-friendly approach for taking carbon dioxide emissions directly from power plants and other industrial facilities — emissions that would otherwise go into the atmosphere — and infusing them into a new type of concrete invented by the team. As it hardens and gains strength, the specially formulated concrete permanently absorbs and traps the greenhouse gas.</a:t>
            </a:r>
            <a:endParaRPr sz="1200">
              <a:solidFill>
                <a:srgbClr val="333333"/>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en" sz="1200">
                <a:solidFill>
                  <a:srgbClr val="333333"/>
                </a:solidFill>
                <a:highlight>
                  <a:srgbClr val="FFFFFF"/>
                </a:highlight>
              </a:rPr>
              <a:t>Through extensive research at UCLA and testing at the Integrated Test Center, a facility outside of Gillette, Wyoming, the researchers demonstrated that their process reduced the carbon footprint of concrete by more than 50% while producing concrete that was just as strong and durable as the traditional material.</a:t>
            </a:r>
            <a:endParaRPr sz="1200">
              <a:solidFill>
                <a:srgbClr val="333333"/>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1378bb6ea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1378bb6ea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33333"/>
                </a:solidFill>
                <a:highlight>
                  <a:srgbClr val="FFFFFF"/>
                </a:highlight>
              </a:rPr>
              <a:t>n addition to absorbing carbon dioxide into the concrete, CarbonBuilt’s Reversa process reduces the amount of ordinary portland cement needed to produce concrete by between 60% and 90%. The process also occurs at ordinary temperatures and pressures. As a result, CarbonBuilt concrete has a much smaller carbon footprint than conventional concrete. That could go a long way toward reducing the world’s greenhouse gas output, since the production of traditional cement used in concrete is the cause of nearly 9% of the world’s carbon dioxide emissions.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1378bb6ea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1378bb6ea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https://www.dezeen.com/2021/06/15/carbon-capturing-concrete-carbicrete/</a:t>
            </a:r>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The company is one of many that is racing to find low-carbon or carbon-free alternatives to traditional concrete but is one of the only ones claiming to have achieved negative carbon.</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80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Instead of cement, Carbicrete's system combines waste slag from the steel industry plus carbon captured from industrial plants that would otherwise have gone into the atmosphere in a process known as </a:t>
            </a:r>
            <a:r>
              <a:rPr lang="en" sz="1200">
                <a:solidFill>
                  <a:schemeClr val="hlink"/>
                </a:solidFill>
                <a:highlight>
                  <a:srgbClr val="FFFFFF"/>
                </a:highlight>
                <a:uFill>
                  <a:noFill/>
                </a:uFill>
                <a:latin typeface="Times New Roman"/>
                <a:ea typeface="Times New Roman"/>
                <a:cs typeface="Times New Roman"/>
                <a:sym typeface="Times New Roman"/>
                <a:hlinkClick r:id="rId3"/>
              </a:rPr>
              <a:t>mineral carbonation</a:t>
            </a:r>
            <a:r>
              <a:rPr lang="en" sz="1200">
                <a:solidFill>
                  <a:schemeClr val="dk1"/>
                </a:solidFill>
                <a:highlight>
                  <a:srgbClr val="FFFFFF"/>
                </a:highlight>
                <a:latin typeface="Times New Roman"/>
                <a:ea typeface="Times New Roman"/>
                <a:cs typeface="Times New Roman"/>
                <a:sym typeface="Times New Roman"/>
              </a:rPr>
              <a:t>.</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80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"We're taking it from there and then injecting it into concrete and getting rid of it forever," Stern said.</a:t>
            </a:r>
            <a:endParaRPr sz="1200">
              <a:solidFill>
                <a:schemeClr val="dk1"/>
              </a:solidFill>
              <a:highlight>
                <a:srgbClr val="FFFFFF"/>
              </a:highlight>
              <a:latin typeface="Times New Roman"/>
              <a:ea typeface="Times New Roman"/>
              <a:cs typeface="Times New Roman"/>
              <a:sym typeface="Times New Roman"/>
            </a:endParaRPr>
          </a:p>
          <a:p>
            <a:pPr indent="0" lvl="0" marL="0" rtl="0" algn="l">
              <a:lnSpc>
                <a:spcPct val="115000"/>
              </a:lnSpc>
              <a:spcBef>
                <a:spcPts val="800"/>
              </a:spcBef>
              <a:spcAft>
                <a:spcPts val="0"/>
              </a:spcAft>
              <a:buClr>
                <a:schemeClr val="dk1"/>
              </a:buClr>
              <a:buSzPts val="1100"/>
              <a:buFont typeface="Arial"/>
              <a:buNone/>
            </a:pPr>
            <a:r>
              <a:rPr lang="en" sz="1200">
                <a:solidFill>
                  <a:schemeClr val="dk1"/>
                </a:solidFill>
                <a:highlight>
                  <a:srgbClr val="FFFFFF"/>
                </a:highlight>
                <a:latin typeface="Times New Roman"/>
                <a:ea typeface="Times New Roman"/>
                <a:cs typeface="Times New Roman"/>
                <a:sym typeface="Times New Roman"/>
              </a:rPr>
              <a:t>More carbon is captured during the production process than is emitted during the manufacture of the concrete, making the resulting concrete carbon-negative according to Stern.</a:t>
            </a:r>
            <a:endParaRPr sz="1200">
              <a:solidFill>
                <a:schemeClr val="dk1"/>
              </a:solidFill>
              <a:highlight>
                <a:srgbClr val="FFFFFF"/>
              </a:highlight>
              <a:latin typeface="Times New Roman"/>
              <a:ea typeface="Times New Roman"/>
              <a:cs typeface="Times New Roman"/>
              <a:sym typeface="Times New Roman"/>
            </a:endParaRPr>
          </a:p>
          <a:p>
            <a:pPr indent="0" lvl="0" marL="0" rtl="0" algn="l">
              <a:spcBef>
                <a:spcPts val="8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14ae9bfcfd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14ae9bfcfd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14ae9bfcf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14ae9bfcf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1378bb6ea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1378bb6ea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14ae9bfcfd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14ae9bfcfd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hyperlink" Target="https://www.projectvesta.org/" TargetMode="External"/><Relationship Id="rId5"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compressortech2.com/news/large-scale-co2-capture-project-to-halve-emissions/8017116.article#:~:text=HeidelbergCement%20Norcem%2C%20a%20Norwegian%20cement,technology%20from%20Man%20Energy%20Solutions" TargetMode="External"/><Relationship Id="rId4" Type="http://schemas.openxmlformats.org/officeDocument/2006/relationships/hyperlink" Target="http://www.sap.com" TargetMode="External"/><Relationship Id="rId5" Type="http://schemas.openxmlformats.org/officeDocument/2006/relationships/hyperlink" Target="http://www.dezeen.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5.xml"/><Relationship Id="rId5" Type="http://schemas.openxmlformats.org/officeDocument/2006/relationships/slide" Target="/ppt/slides/slide8.xml"/><Relationship Id="rId6" Type="http://schemas.openxmlformats.org/officeDocument/2006/relationships/slide" Target="/ppt/slides/slide9.xml"/><Relationship Id="rId7" Type="http://schemas.openxmlformats.org/officeDocument/2006/relationships/slide" Target="/ppt/slides/slide9.xml"/><Relationship Id="rId8" Type="http://schemas.openxmlformats.org/officeDocument/2006/relationships/slide" Target="/ppt/slid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hyperlink" Target="https://samueli.ucla.edu/gaurav-sant-bio/" TargetMode="External"/><Relationship Id="rId5" Type="http://schemas.openxmlformats.org/officeDocument/2006/relationships/hyperlink" Target="https://samueli.ucla.ed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hyperlink" Target="https://www.patiodrummond.com/e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lt1"/>
                </a:solidFill>
                <a:latin typeface="Comfortaa Medium"/>
                <a:ea typeface="Comfortaa Medium"/>
                <a:cs typeface="Comfortaa Medium"/>
                <a:sym typeface="Comfortaa Medium"/>
              </a:rPr>
              <a:t>Combating Climate Change</a:t>
            </a:r>
            <a:endParaRPr>
              <a:solidFill>
                <a:schemeClr val="lt1"/>
              </a:solidFill>
              <a:latin typeface="Comfortaa Medium"/>
              <a:ea typeface="Comfortaa Medium"/>
              <a:cs typeface="Comfortaa Medium"/>
              <a:sym typeface="Comfortaa Medium"/>
            </a:endParaRPr>
          </a:p>
        </p:txBody>
      </p:sp>
      <p:sp>
        <p:nvSpPr>
          <p:cNvPr id="55" name="Google Shape;55;p13"/>
          <p:cNvSpPr txBox="1"/>
          <p:nvPr>
            <p:ph idx="1" type="subTitle"/>
          </p:nvPr>
        </p:nvSpPr>
        <p:spPr>
          <a:xfrm>
            <a:off x="2626275" y="2763975"/>
            <a:ext cx="8520600" cy="615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With </a:t>
            </a:r>
            <a:r>
              <a:rPr lang="en">
                <a:solidFill>
                  <a:schemeClr val="lt1"/>
                </a:solidFill>
              </a:rPr>
              <a:t>Trapping Carbon</a:t>
            </a:r>
            <a:endParaRPr>
              <a:solidFill>
                <a:schemeClr val="lt1"/>
              </a:solidFill>
            </a:endParaRPr>
          </a:p>
        </p:txBody>
      </p:sp>
      <p:sp>
        <p:nvSpPr>
          <p:cNvPr id="56" name="Google Shape;56;p13"/>
          <p:cNvSpPr txBox="1"/>
          <p:nvPr/>
        </p:nvSpPr>
        <p:spPr>
          <a:xfrm>
            <a:off x="3617025" y="3417925"/>
            <a:ext cx="209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Maddie leeflang</a:t>
            </a: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omfortaa Light"/>
                <a:ea typeface="Comfortaa Light"/>
                <a:cs typeface="Comfortaa Light"/>
                <a:sym typeface="Comfortaa Light"/>
              </a:rPr>
              <a:t>Downsides</a:t>
            </a:r>
            <a:r>
              <a:rPr lang="en"/>
              <a:t> </a:t>
            </a:r>
            <a:endParaRPr/>
          </a:p>
        </p:txBody>
      </p:sp>
      <p:sp>
        <p:nvSpPr>
          <p:cNvPr id="121" name="Google Shape;121;p22"/>
          <p:cNvSpPr txBox="1"/>
          <p:nvPr>
            <p:ph idx="1" type="body"/>
          </p:nvPr>
        </p:nvSpPr>
        <p:spPr>
          <a:xfrm>
            <a:off x="311700" y="1152475"/>
            <a:ext cx="5130600" cy="3416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Very expensive</a:t>
            </a:r>
            <a:endParaRPr sz="1500"/>
          </a:p>
          <a:p>
            <a:pPr indent="-323850" lvl="0" marL="457200" rtl="0" algn="l">
              <a:spcBef>
                <a:spcPts val="0"/>
              </a:spcBef>
              <a:spcAft>
                <a:spcPts val="0"/>
              </a:spcAft>
              <a:buSzPts val="1500"/>
              <a:buChar char="●"/>
            </a:pPr>
            <a:r>
              <a:rPr lang="en" sz="1500"/>
              <a:t>100$ per ton</a:t>
            </a:r>
            <a:endParaRPr sz="1500"/>
          </a:p>
          <a:p>
            <a:pPr indent="-323850" lvl="0" marL="457200" rtl="0" algn="l">
              <a:spcBef>
                <a:spcPts val="0"/>
              </a:spcBef>
              <a:spcAft>
                <a:spcPts val="0"/>
              </a:spcAft>
              <a:buSzPts val="1500"/>
              <a:buChar char="●"/>
            </a:pPr>
            <a:r>
              <a:rPr lang="en" sz="1500"/>
              <a:t>But new plans emerge to make it cost-effective</a:t>
            </a:r>
            <a:endParaRPr sz="1500"/>
          </a:p>
        </p:txBody>
      </p:sp>
      <p:pic>
        <p:nvPicPr>
          <p:cNvPr id="122" name="Google Shape;122;p22"/>
          <p:cNvPicPr preferRelativeResize="0"/>
          <p:nvPr/>
        </p:nvPicPr>
        <p:blipFill>
          <a:blip r:embed="rId3">
            <a:alphaModFix/>
          </a:blip>
          <a:stretch>
            <a:fillRect/>
          </a:stretch>
        </p:blipFill>
        <p:spPr>
          <a:xfrm>
            <a:off x="4877950" y="1721888"/>
            <a:ext cx="4029053" cy="3057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 name="Shape 126"/>
        <p:cNvGrpSpPr/>
        <p:nvPr/>
      </p:nvGrpSpPr>
      <p:grpSpPr>
        <a:xfrm>
          <a:off x="0" y="0"/>
          <a:ext cx="0" cy="0"/>
          <a:chOff x="0" y="0"/>
          <a:chExt cx="0" cy="0"/>
        </a:xfrm>
      </p:grpSpPr>
      <p:sp>
        <p:nvSpPr>
          <p:cNvPr id="127" name="Google Shape;127;p23"/>
          <p:cNvSpPr txBox="1"/>
          <p:nvPr/>
        </p:nvSpPr>
        <p:spPr>
          <a:xfrm>
            <a:off x="245325" y="439700"/>
            <a:ext cx="852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Alternate ways of trapping carbon (with rock)</a:t>
            </a:r>
            <a:endParaRPr>
              <a:solidFill>
                <a:schemeClr val="lt1"/>
              </a:solidFill>
            </a:endParaRPr>
          </a:p>
        </p:txBody>
      </p:sp>
      <p:pic>
        <p:nvPicPr>
          <p:cNvPr id="128" name="Google Shape;128;p23"/>
          <p:cNvPicPr preferRelativeResize="0"/>
          <p:nvPr/>
        </p:nvPicPr>
        <p:blipFill>
          <a:blip r:embed="rId3">
            <a:alphaModFix/>
          </a:blip>
          <a:stretch>
            <a:fillRect/>
          </a:stretch>
        </p:blipFill>
        <p:spPr>
          <a:xfrm>
            <a:off x="1037000" y="339625"/>
            <a:ext cx="6520627" cy="1324475"/>
          </a:xfrm>
          <a:prstGeom prst="rect">
            <a:avLst/>
          </a:prstGeom>
          <a:noFill/>
          <a:ln>
            <a:noFill/>
          </a:ln>
        </p:spPr>
      </p:pic>
      <p:sp>
        <p:nvSpPr>
          <p:cNvPr id="129" name="Google Shape;129;p23"/>
          <p:cNvSpPr txBox="1"/>
          <p:nvPr>
            <p:ph idx="1" type="body"/>
          </p:nvPr>
        </p:nvSpPr>
        <p:spPr>
          <a:xfrm>
            <a:off x="-95700" y="1260300"/>
            <a:ext cx="8520600" cy="1966800"/>
          </a:xfrm>
          <a:prstGeom prst="rect">
            <a:avLst/>
          </a:prstGeom>
        </p:spPr>
        <p:txBody>
          <a:bodyPr anchorCtr="0" anchor="t" bIns="91425" lIns="91425" spcFirstLastPara="1" rIns="91425" wrap="square" tIns="91425">
            <a:noAutofit/>
          </a:bodyPr>
          <a:lstStyle/>
          <a:p>
            <a:pPr indent="-228600" lvl="0" marL="457200" rtl="0" algn="l">
              <a:spcBef>
                <a:spcPts val="1500"/>
              </a:spcBef>
              <a:spcAft>
                <a:spcPts val="0"/>
              </a:spcAft>
              <a:buClr>
                <a:srgbClr val="3C3C3C"/>
              </a:buClr>
              <a:buSzPts val="1200"/>
              <a:buNone/>
            </a:pPr>
            <a:r>
              <a:t/>
            </a:r>
            <a:endParaRPr sz="1200">
              <a:solidFill>
                <a:srgbClr val="3C3C3C"/>
              </a:solidFill>
              <a:highlight>
                <a:srgbClr val="FFFFFF"/>
              </a:highlight>
            </a:endParaRPr>
          </a:p>
          <a:p>
            <a:pPr indent="-228600" lvl="0" marL="457200" rtl="0" algn="l">
              <a:spcBef>
                <a:spcPts val="0"/>
              </a:spcBef>
              <a:spcAft>
                <a:spcPts val="0"/>
              </a:spcAft>
              <a:buClr>
                <a:srgbClr val="3C3C3C"/>
              </a:buClr>
              <a:buSzPts val="1400"/>
              <a:buNone/>
            </a:pPr>
            <a:br>
              <a:rPr lang="en" sz="1400">
                <a:solidFill>
                  <a:srgbClr val="3C3C3C"/>
                </a:solidFill>
                <a:highlight>
                  <a:srgbClr val="FFFFFF"/>
                </a:highlight>
              </a:rPr>
            </a:br>
            <a:r>
              <a:rPr lang="en" sz="1400">
                <a:solidFill>
                  <a:srgbClr val="3C3C3C"/>
                </a:solidFill>
                <a:highlight>
                  <a:srgbClr val="FFFFFF"/>
                </a:highlight>
              </a:rPr>
              <a:t>Most ways of capturing and storing carbon are temporary, even if long-term. In </a:t>
            </a:r>
            <a:r>
              <a:rPr lang="en" sz="1400">
                <a:solidFill>
                  <a:srgbClr val="007DB8"/>
                </a:solidFill>
                <a:highlight>
                  <a:srgbClr val="FFFFFF"/>
                </a:highlight>
                <a:uFill>
                  <a:noFill/>
                </a:uFill>
                <a:hlinkClick r:id="rId4">
                  <a:extLst>
                    <a:ext uri="{A12FA001-AC4F-418D-AE19-62706E023703}">
                      <ahyp:hlinkClr val="tx"/>
                    </a:ext>
                  </a:extLst>
                </a:hlinkClick>
              </a:rPr>
              <a:t>Project Vesta</a:t>
            </a:r>
            <a:r>
              <a:rPr lang="en" sz="1400">
                <a:solidFill>
                  <a:srgbClr val="3C3C3C"/>
                </a:solidFill>
                <a:highlight>
                  <a:srgbClr val="FFFFFF"/>
                </a:highlight>
              </a:rPr>
              <a:t>, researchers are seeking ways to grind down a naturally occurring mineral called olivine into a filter to remove CO</a:t>
            </a:r>
            <a:r>
              <a:rPr baseline="-25000" lang="en" sz="1400">
                <a:solidFill>
                  <a:srgbClr val="3C3C3C"/>
                </a:solidFill>
                <a:highlight>
                  <a:srgbClr val="FFFFFF"/>
                </a:highlight>
              </a:rPr>
              <a:t>2</a:t>
            </a:r>
            <a:r>
              <a:rPr lang="en" sz="1400">
                <a:solidFill>
                  <a:srgbClr val="3C3C3C"/>
                </a:solidFill>
                <a:highlight>
                  <a:srgbClr val="FFFFFF"/>
                </a:highlight>
              </a:rPr>
              <a:t> from rainwater and break it down into compounds for marine organisms to digest into shells and skeletons, which would eventually settle onto the ocean floor and form layers of rock. This process would be inexpensive and powered by the ocean itself, and it potentially could store trillions of tons of CO</a:t>
            </a:r>
            <a:r>
              <a:rPr baseline="-25000" lang="en" sz="1400">
                <a:solidFill>
                  <a:srgbClr val="3C3C3C"/>
                </a:solidFill>
                <a:highlight>
                  <a:srgbClr val="FFFFFF"/>
                </a:highlight>
              </a:rPr>
              <a:t>2</a:t>
            </a:r>
            <a:r>
              <a:rPr lang="en" sz="1400">
                <a:solidFill>
                  <a:srgbClr val="3C3C3C"/>
                </a:solidFill>
                <a:highlight>
                  <a:srgbClr val="FFFFFF"/>
                </a:highlight>
              </a:rPr>
              <a:t> for millions of years.</a:t>
            </a:r>
            <a:endParaRPr sz="1400">
              <a:solidFill>
                <a:srgbClr val="3C3C3C"/>
              </a:solidFill>
              <a:highlight>
                <a:srgbClr val="FFFFFF"/>
              </a:highlight>
            </a:endParaRPr>
          </a:p>
          <a:p>
            <a:pPr indent="0" lvl="0" marL="0" rtl="0" algn="l">
              <a:spcBef>
                <a:spcPts val="1500"/>
              </a:spcBef>
              <a:spcAft>
                <a:spcPts val="1200"/>
              </a:spcAft>
              <a:buNone/>
            </a:pPr>
            <a:r>
              <a:t/>
            </a:r>
            <a:endParaRPr/>
          </a:p>
        </p:txBody>
      </p:sp>
      <p:pic>
        <p:nvPicPr>
          <p:cNvPr id="130" name="Google Shape;130;p23"/>
          <p:cNvPicPr preferRelativeResize="0"/>
          <p:nvPr/>
        </p:nvPicPr>
        <p:blipFill>
          <a:blip r:embed="rId5">
            <a:alphaModFix/>
          </a:blip>
          <a:stretch>
            <a:fillRect/>
          </a:stretch>
        </p:blipFill>
        <p:spPr>
          <a:xfrm>
            <a:off x="173219" y="3575550"/>
            <a:ext cx="1704676" cy="1725549"/>
          </a:xfrm>
          <a:prstGeom prst="rect">
            <a:avLst/>
          </a:prstGeom>
          <a:noFill/>
          <a:ln>
            <a:noFill/>
          </a:ln>
        </p:spPr>
      </p:pic>
      <p:pic>
        <p:nvPicPr>
          <p:cNvPr id="131" name="Google Shape;131;p23"/>
          <p:cNvPicPr preferRelativeResize="0"/>
          <p:nvPr/>
        </p:nvPicPr>
        <p:blipFill>
          <a:blip r:embed="rId5">
            <a:alphaModFix/>
          </a:blip>
          <a:stretch>
            <a:fillRect/>
          </a:stretch>
        </p:blipFill>
        <p:spPr>
          <a:xfrm>
            <a:off x="1877894" y="3647500"/>
            <a:ext cx="1704676" cy="1725549"/>
          </a:xfrm>
          <a:prstGeom prst="rect">
            <a:avLst/>
          </a:prstGeom>
          <a:noFill/>
          <a:ln>
            <a:noFill/>
          </a:ln>
        </p:spPr>
      </p:pic>
      <p:pic>
        <p:nvPicPr>
          <p:cNvPr id="132" name="Google Shape;132;p23"/>
          <p:cNvPicPr preferRelativeResize="0"/>
          <p:nvPr/>
        </p:nvPicPr>
        <p:blipFill>
          <a:blip r:embed="rId5">
            <a:alphaModFix/>
          </a:blip>
          <a:stretch>
            <a:fillRect/>
          </a:stretch>
        </p:blipFill>
        <p:spPr>
          <a:xfrm>
            <a:off x="3653294" y="3575550"/>
            <a:ext cx="1704676" cy="1725549"/>
          </a:xfrm>
          <a:prstGeom prst="rect">
            <a:avLst/>
          </a:prstGeom>
          <a:noFill/>
          <a:ln>
            <a:noFill/>
          </a:ln>
        </p:spPr>
      </p:pic>
      <p:pic>
        <p:nvPicPr>
          <p:cNvPr id="133" name="Google Shape;133;p23"/>
          <p:cNvPicPr preferRelativeResize="0"/>
          <p:nvPr/>
        </p:nvPicPr>
        <p:blipFill>
          <a:blip r:embed="rId5">
            <a:alphaModFix/>
          </a:blip>
          <a:stretch>
            <a:fillRect/>
          </a:stretch>
        </p:blipFill>
        <p:spPr>
          <a:xfrm>
            <a:off x="5285131" y="3525775"/>
            <a:ext cx="1704676" cy="1725549"/>
          </a:xfrm>
          <a:prstGeom prst="rect">
            <a:avLst/>
          </a:prstGeom>
          <a:noFill/>
          <a:ln>
            <a:noFill/>
          </a:ln>
        </p:spPr>
      </p:pic>
      <p:pic>
        <p:nvPicPr>
          <p:cNvPr id="134" name="Google Shape;134;p23"/>
          <p:cNvPicPr preferRelativeResize="0"/>
          <p:nvPr/>
        </p:nvPicPr>
        <p:blipFill>
          <a:blip r:embed="rId5">
            <a:alphaModFix/>
          </a:blip>
          <a:stretch>
            <a:fillRect/>
          </a:stretch>
        </p:blipFill>
        <p:spPr>
          <a:xfrm>
            <a:off x="7257994" y="3525775"/>
            <a:ext cx="1704676" cy="17255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sources</a:t>
            </a:r>
            <a:endParaRPr/>
          </a:p>
        </p:txBody>
      </p:sp>
      <p:sp>
        <p:nvSpPr>
          <p:cNvPr id="140" name="Google Shape;140;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u="sng">
                <a:solidFill>
                  <a:schemeClr val="hlink"/>
                </a:solidFill>
                <a:hlinkClick r:id="rId3"/>
              </a:rPr>
              <a:t>https://www.compressortech2.com/news/large-scale-co2-capture-project-to-halve-emissions/8017116.article#:~:text=HeidelbergCement%20Norcem%2C%20a%20Norwegian%20cement,technology%20from%20Man%20Energy%20Solutions</a:t>
            </a:r>
            <a:r>
              <a:rPr lang="en" sz="1200"/>
              <a:t>.</a:t>
            </a:r>
            <a:endParaRPr sz="1200"/>
          </a:p>
          <a:p>
            <a:pPr indent="0" lvl="0" marL="0" rtl="0" algn="l">
              <a:spcBef>
                <a:spcPts val="1200"/>
              </a:spcBef>
              <a:spcAft>
                <a:spcPts val="0"/>
              </a:spcAft>
              <a:buNone/>
            </a:pPr>
            <a:r>
              <a:rPr lang="en" sz="1000" u="sng">
                <a:solidFill>
                  <a:schemeClr val="hlink"/>
                </a:solidFill>
                <a:latin typeface="Roboto"/>
                <a:ea typeface="Roboto"/>
                <a:cs typeface="Roboto"/>
                <a:sym typeface="Roboto"/>
                <a:hlinkClick r:id="rId4"/>
              </a:rPr>
              <a:t>www.sap.com</a:t>
            </a:r>
            <a:endParaRPr sz="1000">
              <a:solidFill>
                <a:srgbClr val="9AA0A6"/>
              </a:solidFill>
              <a:latin typeface="Roboto"/>
              <a:ea typeface="Roboto"/>
              <a:cs typeface="Roboto"/>
              <a:sym typeface="Roboto"/>
            </a:endParaRPr>
          </a:p>
          <a:p>
            <a:pPr indent="0" lvl="0" marL="0" rtl="0" algn="l">
              <a:spcBef>
                <a:spcPts val="1200"/>
              </a:spcBef>
              <a:spcAft>
                <a:spcPts val="0"/>
              </a:spcAft>
              <a:buNone/>
            </a:pPr>
            <a:r>
              <a:rPr lang="en" sz="1000" u="sng">
                <a:solidFill>
                  <a:schemeClr val="hlink"/>
                </a:solidFill>
                <a:latin typeface="Roboto"/>
                <a:ea typeface="Roboto"/>
                <a:cs typeface="Roboto"/>
                <a:sym typeface="Roboto"/>
                <a:hlinkClick r:id="rId5"/>
              </a:rPr>
              <a:t>www.dezeen.com</a:t>
            </a:r>
            <a:endParaRPr sz="1000">
              <a:solidFill>
                <a:srgbClr val="9AA0A6"/>
              </a:solidFill>
              <a:latin typeface="Roboto"/>
              <a:ea typeface="Roboto"/>
              <a:cs typeface="Roboto"/>
              <a:sym typeface="Roboto"/>
            </a:endParaRPr>
          </a:p>
          <a:p>
            <a:pPr indent="0" lvl="0" marL="0" rtl="0" algn="l">
              <a:spcBef>
                <a:spcPts val="1200"/>
              </a:spcBef>
              <a:spcAft>
                <a:spcPts val="0"/>
              </a:spcAft>
              <a:buNone/>
            </a:pPr>
            <a:r>
              <a:rPr lang="en" sz="1000">
                <a:solidFill>
                  <a:srgbClr val="9AA0A6"/>
                </a:solidFill>
                <a:latin typeface="Roboto"/>
                <a:ea typeface="Roboto"/>
                <a:cs typeface="Roboto"/>
                <a:sym typeface="Roboto"/>
              </a:rPr>
              <a:t>Newsroom.ucla.edu</a:t>
            </a:r>
            <a:endParaRPr sz="1000">
              <a:solidFill>
                <a:srgbClr val="9AA0A6"/>
              </a:solidFill>
              <a:latin typeface="Roboto"/>
              <a:ea typeface="Roboto"/>
              <a:cs typeface="Roboto"/>
              <a:sym typeface="Roboto"/>
            </a:endParaRPr>
          </a:p>
          <a:p>
            <a:pPr indent="0" lvl="0" marL="0" rtl="0" algn="l">
              <a:spcBef>
                <a:spcPts val="1200"/>
              </a:spcBef>
              <a:spcAft>
                <a:spcPts val="0"/>
              </a:spcAft>
              <a:buNone/>
            </a:pPr>
            <a:r>
              <a:t/>
            </a:r>
            <a:endParaRPr sz="1000">
              <a:solidFill>
                <a:srgbClr val="9AA0A6"/>
              </a:solidFill>
              <a:latin typeface="Roboto"/>
              <a:ea typeface="Roboto"/>
              <a:cs typeface="Roboto"/>
              <a:sym typeface="Roboto"/>
            </a:endParaRPr>
          </a:p>
          <a:p>
            <a:pPr indent="0" lvl="0" marL="0" rtl="0" algn="l">
              <a:spcBef>
                <a:spcPts val="1200"/>
              </a:spcBef>
              <a:spcAft>
                <a:spcPts val="1200"/>
              </a:spcAft>
              <a:buNone/>
            </a:pPr>
            <a:r>
              <a:t/>
            </a:r>
            <a:endParaRPr sz="1000">
              <a:solidFill>
                <a:srgbClr val="9AA0A6"/>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CECD5"/>
            </a:gs>
            <a:gs pos="100000">
              <a:srgbClr val="93BC81"/>
            </a:gs>
          </a:gsLst>
          <a:path path="circle">
            <a:fillToRect b="50%" l="50%" r="50%" t="50%"/>
          </a:path>
          <a:tileRect/>
        </a:grad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a:t>
            </a:r>
            <a:endParaRPr/>
          </a:p>
        </p:txBody>
      </p:sp>
      <p:sp>
        <p:nvSpPr>
          <p:cNvPr id="62" name="Google Shape;62;p14"/>
          <p:cNvSpPr txBox="1"/>
          <p:nvPr/>
        </p:nvSpPr>
        <p:spPr>
          <a:xfrm>
            <a:off x="547550" y="884975"/>
            <a:ext cx="5583300" cy="117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u="sng">
                <a:solidFill>
                  <a:schemeClr val="hlink"/>
                </a:solidFill>
                <a:hlinkClick action="ppaction://hlinksldjump" r:id="rId3"/>
              </a:rPr>
              <a:t>Slide 3: History of Trapping Carbon</a:t>
            </a:r>
            <a:endParaRPr sz="1800"/>
          </a:p>
        </p:txBody>
      </p:sp>
      <p:sp>
        <p:nvSpPr>
          <p:cNvPr id="63" name="Google Shape;63;p14">
            <a:hlinkClick action="ppaction://hlinksldjump" r:id="rId4"/>
          </p:cNvPr>
          <p:cNvSpPr txBox="1"/>
          <p:nvPr/>
        </p:nvSpPr>
        <p:spPr>
          <a:xfrm>
            <a:off x="547550" y="1725600"/>
            <a:ext cx="47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45818E"/>
                </a:solidFill>
              </a:rPr>
              <a:t>Slide 5: How does Concrete Trap Carbon?</a:t>
            </a:r>
            <a:endParaRPr u="sng">
              <a:solidFill>
                <a:srgbClr val="45818E"/>
              </a:solidFill>
            </a:endParaRPr>
          </a:p>
        </p:txBody>
      </p:sp>
      <p:sp>
        <p:nvSpPr>
          <p:cNvPr id="64" name="Google Shape;64;p14"/>
          <p:cNvSpPr txBox="1"/>
          <p:nvPr/>
        </p:nvSpPr>
        <p:spPr>
          <a:xfrm>
            <a:off x="547550" y="2125800"/>
            <a:ext cx="47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action="ppaction://hlinksldjump" r:id="rId5"/>
              </a:rPr>
              <a:t>Slide 8: Plan and Implementation</a:t>
            </a:r>
            <a:endParaRPr/>
          </a:p>
        </p:txBody>
      </p:sp>
      <p:sp>
        <p:nvSpPr>
          <p:cNvPr id="65" name="Google Shape;65;p14">
            <a:hlinkClick action="ppaction://hlinksldjump" r:id="rId6"/>
          </p:cNvPr>
          <p:cNvSpPr txBox="1"/>
          <p:nvPr/>
        </p:nvSpPr>
        <p:spPr>
          <a:xfrm>
            <a:off x="547550" y="2526000"/>
            <a:ext cx="47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action="ppaction://hlinksldjump" r:id="rId7"/>
              </a:rPr>
              <a:t>Slide 9: Upsides to the Advancement</a:t>
            </a:r>
            <a:endParaRPr/>
          </a:p>
        </p:txBody>
      </p:sp>
      <p:sp>
        <p:nvSpPr>
          <p:cNvPr id="66" name="Google Shape;66;p14"/>
          <p:cNvSpPr txBox="1"/>
          <p:nvPr/>
        </p:nvSpPr>
        <p:spPr>
          <a:xfrm>
            <a:off x="613900" y="2926200"/>
            <a:ext cx="47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action="ppaction://hlinksldjump" r:id="rId8"/>
              </a:rPr>
              <a:t>Slide 10: Downsides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History of Trapping Carbon</a:t>
            </a:r>
            <a:endParaRPr>
              <a:solidFill>
                <a:schemeClr val="lt1"/>
              </a:solidFill>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Clr>
                <a:schemeClr val="lt1"/>
              </a:buClr>
              <a:buSzPts val="1700"/>
              <a:buFont typeface="Comfortaa Medium"/>
              <a:buChar char="-"/>
            </a:pPr>
            <a:r>
              <a:rPr lang="en" sz="1700">
                <a:solidFill>
                  <a:schemeClr val="lt1"/>
                </a:solidFill>
                <a:latin typeface="Comfortaa Medium"/>
                <a:ea typeface="Comfortaa Medium"/>
                <a:cs typeface="Comfortaa Medium"/>
                <a:sym typeface="Comfortaa Medium"/>
              </a:rPr>
              <a:t>Idea was first developed by the UCLA CarbonBuilt team, led by </a:t>
            </a:r>
            <a:r>
              <a:rPr lang="en" sz="1700" u="sng">
                <a:solidFill>
                  <a:schemeClr val="lt1"/>
                </a:solidFill>
                <a:latin typeface="Comfortaa Medium"/>
                <a:ea typeface="Comfortaa Medium"/>
                <a:cs typeface="Comfortaa Medium"/>
                <a:sym typeface="Comfortaa Medium"/>
                <a:hlinkClick r:id="rId4">
                  <a:extLst>
                    <a:ext uri="{A12FA001-AC4F-418D-AE19-62706E023703}">
                      <ahyp:hlinkClr val="tx"/>
                    </a:ext>
                  </a:extLst>
                </a:hlinkClick>
              </a:rPr>
              <a:t>Gaurav Sant,</a:t>
            </a:r>
            <a:r>
              <a:rPr lang="en" sz="1700">
                <a:solidFill>
                  <a:schemeClr val="lt1"/>
                </a:solidFill>
                <a:latin typeface="Comfortaa Medium"/>
                <a:ea typeface="Comfortaa Medium"/>
                <a:cs typeface="Comfortaa Medium"/>
                <a:sym typeface="Comfortaa Medium"/>
              </a:rPr>
              <a:t> a professor of civil and environmental engineering at the </a:t>
            </a:r>
            <a:r>
              <a:rPr lang="en" sz="1700">
                <a:solidFill>
                  <a:schemeClr val="lt1"/>
                </a:solidFill>
                <a:uFill>
                  <a:noFill/>
                </a:uFill>
                <a:latin typeface="Comfortaa Medium"/>
                <a:ea typeface="Comfortaa Medium"/>
                <a:cs typeface="Comfortaa Medium"/>
                <a:sym typeface="Comfortaa Medium"/>
                <a:hlinkClick r:id="rId5">
                  <a:extLst>
                    <a:ext uri="{A12FA001-AC4F-418D-AE19-62706E023703}">
                      <ahyp:hlinkClr val="tx"/>
                    </a:ext>
                  </a:extLst>
                </a:hlinkClick>
              </a:rPr>
              <a:t>UCLA Samueli School of Engineering. </a:t>
            </a:r>
            <a:endParaRPr sz="2200">
              <a:solidFill>
                <a:schemeClr val="lt1"/>
              </a:solidFill>
            </a:endParaRPr>
          </a:p>
          <a:p>
            <a:pPr indent="0" lvl="0" marL="457200" rtl="0" algn="l">
              <a:spcBef>
                <a:spcPts val="1200"/>
              </a:spcBef>
              <a:spcAft>
                <a:spcPts val="0"/>
              </a:spcAft>
              <a:buNone/>
            </a:pPr>
            <a:r>
              <a:t/>
            </a:r>
            <a:endParaRPr sz="1700">
              <a:solidFill>
                <a:schemeClr val="lt1"/>
              </a:solidFill>
              <a:latin typeface="Comfortaa Medium"/>
              <a:ea typeface="Comfortaa Medium"/>
              <a:cs typeface="Comfortaa Medium"/>
              <a:sym typeface="Comfortaa Medium"/>
            </a:endParaRPr>
          </a:p>
          <a:p>
            <a:pPr indent="-336550" lvl="0" marL="457200" rtl="0" algn="l">
              <a:spcBef>
                <a:spcPts val="1200"/>
              </a:spcBef>
              <a:spcAft>
                <a:spcPts val="0"/>
              </a:spcAft>
              <a:buClr>
                <a:schemeClr val="lt1"/>
              </a:buClr>
              <a:buSzPts val="1700"/>
              <a:buFont typeface="Comfortaa Medium"/>
              <a:buChar char="-"/>
            </a:pPr>
            <a:r>
              <a:rPr lang="en" sz="1700">
                <a:solidFill>
                  <a:schemeClr val="lt1"/>
                </a:solidFill>
                <a:latin typeface="Comfortaa Medium"/>
                <a:ea typeface="Comfortaa Medium"/>
                <a:cs typeface="Comfortaa Medium"/>
                <a:sym typeface="Comfortaa Medium"/>
              </a:rPr>
              <a:t>Sant joined the UCLA faculty in 2010. He and a group of staff scientists, postdoctoral scholars and doctoral students began the research that led to the award in 2014.</a:t>
            </a:r>
            <a:endParaRPr sz="1700">
              <a:solidFill>
                <a:schemeClr val="lt1"/>
              </a:solidFill>
              <a:latin typeface="Comfortaa Medium"/>
              <a:ea typeface="Comfortaa Medium"/>
              <a:cs typeface="Comfortaa Medium"/>
              <a:sym typeface="Comfortaa Medium"/>
            </a:endParaRPr>
          </a:p>
          <a:p>
            <a:pPr indent="0" lvl="0" marL="457200" rtl="0" algn="l">
              <a:spcBef>
                <a:spcPts val="1200"/>
              </a:spcBef>
              <a:spcAft>
                <a:spcPts val="1200"/>
              </a:spcAft>
              <a:buNone/>
            </a:pPr>
            <a:r>
              <a:t/>
            </a:r>
            <a:endParaRPr sz="1900">
              <a:solidFill>
                <a:schemeClr val="lt1"/>
              </a:solidFill>
              <a:latin typeface="Comfortaa Medium"/>
              <a:ea typeface="Comfortaa Medium"/>
              <a:cs typeface="Comfortaa Medium"/>
              <a:sym typeface="Comfortaa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 name="Shape 76"/>
        <p:cNvGrpSpPr/>
        <p:nvPr/>
      </p:nvGrpSpPr>
      <p:grpSpPr>
        <a:xfrm>
          <a:off x="0" y="0"/>
          <a:ext cx="0" cy="0"/>
          <a:chOff x="0" y="0"/>
          <a:chExt cx="0" cy="0"/>
        </a:xfrm>
      </p:grpSpPr>
      <p:sp>
        <p:nvSpPr>
          <p:cNvPr id="77" name="Google Shape;77;p16"/>
          <p:cNvSpPr txBox="1"/>
          <p:nvPr>
            <p:ph type="title"/>
          </p:nvPr>
        </p:nvSpPr>
        <p:spPr>
          <a:xfrm>
            <a:off x="602075" y="337200"/>
            <a:ext cx="695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020">
                <a:solidFill>
                  <a:schemeClr val="lt1"/>
                </a:solidFill>
                <a:latin typeface="Comfortaa"/>
                <a:ea typeface="Comfortaa"/>
                <a:cs typeface="Comfortaa"/>
                <a:sym typeface="Comfortaa"/>
              </a:rPr>
              <a:t>When did the first company start manufacturing?</a:t>
            </a:r>
            <a:endParaRPr sz="2020">
              <a:solidFill>
                <a:schemeClr val="lt1"/>
              </a:solidFill>
              <a:latin typeface="Comfortaa"/>
              <a:ea typeface="Comfortaa"/>
              <a:cs typeface="Comfortaa"/>
              <a:sym typeface="Comfortaa"/>
            </a:endParaRPr>
          </a:p>
        </p:txBody>
      </p:sp>
      <p:sp>
        <p:nvSpPr>
          <p:cNvPr id="78" name="Google Shape;78;p16"/>
          <p:cNvSpPr txBox="1"/>
          <p:nvPr>
            <p:ph idx="1" type="body"/>
          </p:nvPr>
        </p:nvSpPr>
        <p:spPr>
          <a:xfrm>
            <a:off x="237025" y="1019750"/>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lt1"/>
              </a:buClr>
              <a:buSzPts val="1600"/>
              <a:buFont typeface="Comfortaa"/>
              <a:buChar char="●"/>
            </a:pPr>
            <a:r>
              <a:rPr lang="en" sz="1600">
                <a:solidFill>
                  <a:schemeClr val="lt1"/>
                </a:solidFill>
                <a:latin typeface="Comfortaa"/>
                <a:ea typeface="Comfortaa"/>
                <a:cs typeface="Comfortaa"/>
                <a:sym typeface="Comfortaa"/>
              </a:rPr>
              <a:t>Carbicrete, which was founded in 2016, licenses its technology to concrete manufacturers who can integrate it into their existing production processes for concrete masonry units (CMUs) and precast panels.</a:t>
            </a:r>
            <a:endParaRPr sz="1600">
              <a:solidFill>
                <a:schemeClr val="lt1"/>
              </a:solidFill>
              <a:latin typeface="Comfortaa"/>
              <a:ea typeface="Comfortaa"/>
              <a:cs typeface="Comfortaa"/>
              <a:sym typeface="Comfortaa"/>
            </a:endParaRPr>
          </a:p>
          <a:p>
            <a:pPr indent="0" lvl="0" marL="457200" rtl="0" algn="l">
              <a:spcBef>
                <a:spcPts val="800"/>
              </a:spcBef>
              <a:spcAft>
                <a:spcPts val="0"/>
              </a:spcAft>
              <a:buNone/>
            </a:pPr>
            <a:r>
              <a:t/>
            </a:r>
            <a:endParaRPr sz="1600">
              <a:solidFill>
                <a:schemeClr val="lt1"/>
              </a:solidFill>
              <a:latin typeface="Comfortaa"/>
              <a:ea typeface="Comfortaa"/>
              <a:cs typeface="Comfortaa"/>
              <a:sym typeface="Comfortaa"/>
            </a:endParaRPr>
          </a:p>
          <a:p>
            <a:pPr indent="-330200" lvl="0" marL="457200" rtl="0" algn="l">
              <a:spcBef>
                <a:spcPts val="800"/>
              </a:spcBef>
              <a:spcAft>
                <a:spcPts val="0"/>
              </a:spcAft>
              <a:buClr>
                <a:schemeClr val="lt1"/>
              </a:buClr>
              <a:buSzPts val="1600"/>
              <a:buFont typeface="Comfortaa"/>
              <a:buChar char="●"/>
            </a:pPr>
            <a:r>
              <a:rPr lang="en" sz="1600">
                <a:solidFill>
                  <a:schemeClr val="lt1"/>
                </a:solidFill>
                <a:latin typeface="Comfortaa"/>
                <a:ea typeface="Comfortaa"/>
                <a:cs typeface="Comfortaa"/>
                <a:sym typeface="Comfortaa"/>
              </a:rPr>
              <a:t>In collaboration with Quebec manufacturer </a:t>
            </a:r>
            <a:r>
              <a:rPr lang="en" sz="1600">
                <a:solidFill>
                  <a:schemeClr val="lt1"/>
                </a:solidFill>
                <a:uFill>
                  <a:noFill/>
                </a:uFill>
                <a:latin typeface="Comfortaa"/>
                <a:ea typeface="Comfortaa"/>
                <a:cs typeface="Comfortaa"/>
                <a:sym typeface="Comfortaa"/>
                <a:hlinkClick r:id="rId4">
                  <a:extLst>
                    <a:ext uri="{A12FA001-AC4F-418D-AE19-62706E023703}">
                      <ahyp:hlinkClr val="tx"/>
                    </a:ext>
                  </a:extLst>
                </a:hlinkClick>
              </a:rPr>
              <a:t>Patio Drummond</a:t>
            </a:r>
            <a:r>
              <a:rPr lang="en" sz="1600">
                <a:solidFill>
                  <a:schemeClr val="lt1"/>
                </a:solidFill>
                <a:latin typeface="Comfortaa"/>
                <a:ea typeface="Comfortaa"/>
                <a:cs typeface="Comfortaa"/>
                <a:sym typeface="Comfortaa"/>
              </a:rPr>
              <a:t>, the company is building up its production capabilities to 25,000 CMUs per day while the first building using material is set to be built in Canada at the start of 2017. </a:t>
            </a:r>
            <a:endParaRPr sz="1600">
              <a:solidFill>
                <a:schemeClr val="lt1"/>
              </a:solidFill>
              <a:latin typeface="Comfortaa"/>
              <a:ea typeface="Comfortaa"/>
              <a:cs typeface="Comfortaa"/>
              <a:sym typeface="Comfortaa"/>
            </a:endParaRPr>
          </a:p>
          <a:p>
            <a:pPr indent="0" lvl="0" marL="0" rtl="0" algn="l">
              <a:spcBef>
                <a:spcPts val="800"/>
              </a:spcBef>
              <a:spcAft>
                <a:spcPts val="1200"/>
              </a:spcAft>
              <a:buNone/>
            </a:pPr>
            <a:r>
              <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 name="Shape 82"/>
        <p:cNvGrpSpPr/>
        <p:nvPr/>
      </p:nvGrpSpPr>
      <p:grpSpPr>
        <a:xfrm>
          <a:off x="0" y="0"/>
          <a:ext cx="0" cy="0"/>
          <a:chOff x="0" y="0"/>
          <a:chExt cx="0" cy="0"/>
        </a:xfrm>
      </p:grpSpPr>
      <p:sp>
        <p:nvSpPr>
          <p:cNvPr id="83" name="Google Shape;83;p17"/>
          <p:cNvSpPr txBox="1"/>
          <p:nvPr/>
        </p:nvSpPr>
        <p:spPr>
          <a:xfrm>
            <a:off x="441825" y="3179638"/>
            <a:ext cx="8608800" cy="15597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Char char="-"/>
            </a:pPr>
            <a:r>
              <a:rPr b="1" lang="en" sz="1200">
                <a:solidFill>
                  <a:schemeClr val="dk1"/>
                </a:solidFill>
              </a:rPr>
              <a:t>In traditional concrete production, cement is cured with water, causing the calcium to react with the CO2 in the surrounding air and turning it back into strengthened calcium carbonate.</a:t>
            </a:r>
            <a:endParaRPr b="1" sz="1200">
              <a:solidFill>
                <a:schemeClr val="dk1"/>
              </a:solidFill>
            </a:endParaRPr>
          </a:p>
          <a:p>
            <a:pPr indent="-304800" lvl="0" marL="457200" rtl="0" algn="l">
              <a:lnSpc>
                <a:spcPct val="150000"/>
              </a:lnSpc>
              <a:spcBef>
                <a:spcPts val="0"/>
              </a:spcBef>
              <a:spcAft>
                <a:spcPts val="0"/>
              </a:spcAft>
              <a:buClr>
                <a:schemeClr val="dk1"/>
              </a:buClr>
              <a:buSzPts val="1200"/>
              <a:buChar char="-"/>
            </a:pPr>
            <a:r>
              <a:rPr b="1" lang="en" sz="1200">
                <a:solidFill>
                  <a:schemeClr val="dk1"/>
                </a:solidFill>
              </a:rPr>
              <a:t>But in Carbicrete's system, the calcium oxide is instead injected with CO2 captured from industrial sites. This curing process creates calcium carbonate, which helps to fortify the concrete. Kind of like a synthetic limestone. </a:t>
            </a:r>
            <a:endParaRPr b="1" sz="1200">
              <a:solidFill>
                <a:schemeClr val="dk1"/>
              </a:solidFill>
            </a:endParaRPr>
          </a:p>
        </p:txBody>
      </p:sp>
      <p:pic>
        <p:nvPicPr>
          <p:cNvPr id="84" name="Google Shape;84;p17"/>
          <p:cNvPicPr preferRelativeResize="0"/>
          <p:nvPr/>
        </p:nvPicPr>
        <p:blipFill>
          <a:blip r:embed="rId3">
            <a:alphaModFix/>
          </a:blip>
          <a:stretch>
            <a:fillRect/>
          </a:stretch>
        </p:blipFill>
        <p:spPr>
          <a:xfrm>
            <a:off x="1286800" y="1791000"/>
            <a:ext cx="6570399" cy="1293450"/>
          </a:xfrm>
          <a:prstGeom prst="rect">
            <a:avLst/>
          </a:prstGeom>
          <a:noFill/>
          <a:ln>
            <a:noFill/>
          </a:ln>
        </p:spPr>
      </p:pic>
      <p:pic>
        <p:nvPicPr>
          <p:cNvPr id="85" name="Google Shape;85;p17"/>
          <p:cNvPicPr preferRelativeResize="0"/>
          <p:nvPr/>
        </p:nvPicPr>
        <p:blipFill>
          <a:blip r:embed="rId4">
            <a:alphaModFix/>
          </a:blip>
          <a:stretch>
            <a:fillRect/>
          </a:stretch>
        </p:blipFill>
        <p:spPr>
          <a:xfrm>
            <a:off x="1869737" y="90600"/>
            <a:ext cx="5752976" cy="1605200"/>
          </a:xfrm>
          <a:prstGeom prst="rect">
            <a:avLst/>
          </a:prstGeom>
          <a:noFill/>
          <a:ln>
            <a:noFill/>
          </a:ln>
        </p:spPr>
      </p:pic>
      <p:pic>
        <p:nvPicPr>
          <p:cNvPr id="86" name="Google Shape;86;p17"/>
          <p:cNvPicPr preferRelativeResize="0"/>
          <p:nvPr/>
        </p:nvPicPr>
        <p:blipFill>
          <a:blip r:embed="rId5">
            <a:alphaModFix/>
          </a:blip>
          <a:stretch>
            <a:fillRect/>
          </a:stretch>
        </p:blipFill>
        <p:spPr>
          <a:xfrm>
            <a:off x="115950" y="1612695"/>
            <a:ext cx="1079600" cy="1085913"/>
          </a:xfrm>
          <a:prstGeom prst="rect">
            <a:avLst/>
          </a:prstGeom>
          <a:noFill/>
          <a:ln>
            <a:noFill/>
          </a:ln>
        </p:spPr>
      </p:pic>
      <p:pic>
        <p:nvPicPr>
          <p:cNvPr id="87" name="Google Shape;87;p17"/>
          <p:cNvPicPr preferRelativeResize="0"/>
          <p:nvPr/>
        </p:nvPicPr>
        <p:blipFill>
          <a:blip r:embed="rId6">
            <a:alphaModFix/>
          </a:blip>
          <a:stretch>
            <a:fillRect/>
          </a:stretch>
        </p:blipFill>
        <p:spPr>
          <a:xfrm>
            <a:off x="7760249" y="1813074"/>
            <a:ext cx="1325676" cy="1293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Here is an easier way to visualize</a:t>
            </a:r>
            <a:endParaRPr/>
          </a:p>
        </p:txBody>
      </p:sp>
      <p:pic>
        <p:nvPicPr>
          <p:cNvPr id="93" name="Google Shape;93;p18"/>
          <p:cNvPicPr preferRelativeResize="0"/>
          <p:nvPr/>
        </p:nvPicPr>
        <p:blipFill>
          <a:blip r:embed="rId3">
            <a:alphaModFix/>
          </a:blip>
          <a:stretch>
            <a:fillRect/>
          </a:stretch>
        </p:blipFill>
        <p:spPr>
          <a:xfrm>
            <a:off x="364566" y="1072699"/>
            <a:ext cx="8289984" cy="341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9" name="Google Shape;99;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0" name="Google Shape;100;p19"/>
          <p:cNvPicPr preferRelativeResize="0"/>
          <p:nvPr/>
        </p:nvPicPr>
        <p:blipFill>
          <a:blip r:embed="rId3">
            <a:alphaModFix/>
          </a:blip>
          <a:stretch>
            <a:fillRect/>
          </a:stretch>
        </p:blipFill>
        <p:spPr>
          <a:xfrm>
            <a:off x="0" y="0"/>
            <a:ext cx="9144000"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D1DC"/>
        </a:solidFill>
      </p:bgPr>
    </p:bg>
    <p:spTree>
      <p:nvGrpSpPr>
        <p:cNvPr id="104" name="Shape 104"/>
        <p:cNvGrpSpPr/>
        <p:nvPr/>
      </p:nvGrpSpPr>
      <p:grpSpPr>
        <a:xfrm>
          <a:off x="0" y="0"/>
          <a:ext cx="0" cy="0"/>
          <a:chOff x="0" y="0"/>
          <a:chExt cx="0" cy="0"/>
        </a:xfrm>
      </p:grpSpPr>
      <p:sp>
        <p:nvSpPr>
          <p:cNvPr id="105" name="Google Shape;105;p20"/>
          <p:cNvSpPr/>
          <p:nvPr/>
        </p:nvSpPr>
        <p:spPr>
          <a:xfrm>
            <a:off x="273775" y="141050"/>
            <a:ext cx="6039468" cy="90428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0"/>
          <p:cNvSpPr txBox="1"/>
          <p:nvPr>
            <p:ph type="title"/>
          </p:nvPr>
        </p:nvSpPr>
        <p:spPr>
          <a:xfrm>
            <a:off x="1058325" y="265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Plan and Implementation</a:t>
            </a:r>
            <a:endParaRPr/>
          </a:p>
        </p:txBody>
      </p:sp>
      <p:sp>
        <p:nvSpPr>
          <p:cNvPr id="107" name="Google Shape;107;p20"/>
          <p:cNvSpPr txBox="1"/>
          <p:nvPr>
            <p:ph idx="1" type="body"/>
          </p:nvPr>
        </p:nvSpPr>
        <p:spPr>
          <a:xfrm>
            <a:off x="120900" y="1193925"/>
            <a:ext cx="4790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PLANS IN NORWAY</a:t>
            </a:r>
            <a:endParaRPr/>
          </a:p>
          <a:p>
            <a:pPr indent="-342900" lvl="0" marL="457200" rtl="0" algn="l">
              <a:lnSpc>
                <a:spcPct val="150000"/>
              </a:lnSpc>
              <a:spcBef>
                <a:spcPts val="1200"/>
              </a:spcBef>
              <a:spcAft>
                <a:spcPts val="0"/>
              </a:spcAft>
              <a:buClr>
                <a:srgbClr val="666666"/>
              </a:buClr>
              <a:buSzPts val="1800"/>
              <a:buChar char="-"/>
            </a:pPr>
            <a:r>
              <a:rPr lang="en" sz="1200">
                <a:solidFill>
                  <a:srgbClr val="666666"/>
                </a:solidFill>
              </a:rPr>
              <a:t>HeidelbergCement Norcem plans to capture 400,000 tons of CO2 annually from the cement factory in Brevik, Norway, about half of the factory’s overall emissions. </a:t>
            </a:r>
            <a:endParaRPr sz="1200">
              <a:solidFill>
                <a:srgbClr val="666666"/>
              </a:solidFill>
            </a:endParaRPr>
          </a:p>
          <a:p>
            <a:pPr indent="-342900" lvl="0" marL="457200" rtl="0" algn="l">
              <a:lnSpc>
                <a:spcPct val="150000"/>
              </a:lnSpc>
              <a:spcBef>
                <a:spcPts val="0"/>
              </a:spcBef>
              <a:spcAft>
                <a:spcPts val="0"/>
              </a:spcAft>
              <a:buClr>
                <a:srgbClr val="666666"/>
              </a:buClr>
              <a:buSzPts val="1800"/>
              <a:buChar char="-"/>
            </a:pPr>
            <a:r>
              <a:rPr lang="en" sz="1200">
                <a:solidFill>
                  <a:srgbClr val="666666"/>
                </a:solidFill>
              </a:rPr>
              <a:t>Once completed in the summer of 2024, the carbon will be compressed and liquefied using technologies from Aker Carbon Capture and MAN Energy Solutions. From there, the liquefied CO2 will be transported by ship to an underground storage location, MAN announced.</a:t>
            </a:r>
            <a:endParaRPr>
              <a:solidFill>
                <a:srgbClr val="666666"/>
              </a:solidFill>
            </a:endParaRPr>
          </a:p>
        </p:txBody>
      </p:sp>
      <p:pic>
        <p:nvPicPr>
          <p:cNvPr id="108" name="Google Shape;108;p20"/>
          <p:cNvPicPr preferRelativeResize="0"/>
          <p:nvPr/>
        </p:nvPicPr>
        <p:blipFill>
          <a:blip r:embed="rId3">
            <a:alphaModFix/>
          </a:blip>
          <a:stretch>
            <a:fillRect/>
          </a:stretch>
        </p:blipFill>
        <p:spPr>
          <a:xfrm>
            <a:off x="4836825" y="1418600"/>
            <a:ext cx="4066575" cy="2287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Comfortaa Medium"/>
                <a:ea typeface="Comfortaa Medium"/>
                <a:cs typeface="Comfortaa Medium"/>
                <a:sym typeface="Comfortaa Medium"/>
              </a:rPr>
              <a:t>Upsides to the Advancement</a:t>
            </a:r>
            <a:endParaRPr>
              <a:latin typeface="Comfortaa Medium"/>
              <a:ea typeface="Comfortaa Medium"/>
              <a:cs typeface="Comfortaa Medium"/>
              <a:sym typeface="Comfortaa Medium"/>
            </a:endParaRPr>
          </a:p>
        </p:txBody>
      </p:sp>
      <p:pic>
        <p:nvPicPr>
          <p:cNvPr id="114" name="Google Shape;114;p21"/>
          <p:cNvPicPr preferRelativeResize="0"/>
          <p:nvPr/>
        </p:nvPicPr>
        <p:blipFill>
          <a:blip r:embed="rId3">
            <a:alphaModFix/>
          </a:blip>
          <a:stretch>
            <a:fillRect/>
          </a:stretch>
        </p:blipFill>
        <p:spPr>
          <a:xfrm>
            <a:off x="311700" y="1216050"/>
            <a:ext cx="4377750" cy="3289250"/>
          </a:xfrm>
          <a:prstGeom prst="rect">
            <a:avLst/>
          </a:prstGeom>
          <a:noFill/>
          <a:ln>
            <a:noFill/>
          </a:ln>
        </p:spPr>
      </p:pic>
      <p:pic>
        <p:nvPicPr>
          <p:cNvPr id="115" name="Google Shape;115;p21"/>
          <p:cNvPicPr preferRelativeResize="0"/>
          <p:nvPr/>
        </p:nvPicPr>
        <p:blipFill>
          <a:blip r:embed="rId4">
            <a:alphaModFix/>
          </a:blip>
          <a:stretch>
            <a:fillRect/>
          </a:stretch>
        </p:blipFill>
        <p:spPr>
          <a:xfrm>
            <a:off x="5320525" y="1758750"/>
            <a:ext cx="3322074" cy="2462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